
<file path=[Content_Types].xml><?xml version="1.0" encoding="utf-8"?>
<Types xmlns="http://schemas.openxmlformats.org/package/2006/content-types">
  <Default Extension="vml" ContentType="application/vnd.openxmlformats-officedocument.vmlDrawin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76" r:id="rId5"/>
    <p:sldId id="277" r:id="rId6"/>
    <p:sldId id="278" r:id="rId7"/>
    <p:sldId id="279" r:id="rId8"/>
    <p:sldId id="269" r:id="rId9"/>
    <p:sldId id="290" r:id="rId10"/>
    <p:sldId id="291" r:id="rId11"/>
    <p:sldId id="292" r:id="rId12"/>
    <p:sldId id="293" r:id="rId13"/>
    <p:sldId id="294" r:id="rId14"/>
    <p:sldId id="295" r:id="rId15"/>
    <p:sldId id="301" r:id="rId16"/>
    <p:sldId id="296" r:id="rId17"/>
    <p:sldId id="297" r:id="rId18"/>
    <p:sldId id="298" r:id="rId19"/>
    <p:sldId id="299" r:id="rId20"/>
    <p:sldId id="300" r:id="rId21"/>
    <p:sldId id="302" r:id="rId22"/>
    <p:sldId id="26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微信图片_202010301009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pic>
        <p:nvPicPr>
          <p:cNvPr id="7" name="图片 6" descr="微信图片_2020103010095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5.emf"/><Relationship Id="rId1" Type="http://schemas.openxmlformats.org/officeDocument/2006/relationships/package" Target="../embeddings/Workbook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90445" y="2225675"/>
            <a:ext cx="7687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肝素结合蛋白检测的临床应用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0840" y="4236085"/>
            <a:ext cx="1366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检验</a:t>
            </a:r>
            <a:r>
              <a:rPr lang="zh-CN" sz="2400" dirty="0"/>
              <a:t>科</a:t>
            </a:r>
            <a:endParaRPr lang="zh-CN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646600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5400000" flipH="1">
            <a:off x="4551880" y="1121191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037634" y="1085640"/>
            <a:ext cx="486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肝素结合蛋白是什么？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7632" y="2115660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预测器官功能衰竭和脓毒症的发生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551879" y="2228653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37633" y="3304406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诊断脓毒血症应用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551878" y="332268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28"/>
          <p:cNvSpPr/>
          <p:nvPr/>
        </p:nvSpPr>
        <p:spPr>
          <a:xfrm rot="5400000" flipH="1">
            <a:off x="4551879" y="443590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37632" y="4379234"/>
            <a:ext cx="707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评估、监测疾病的预后（感染、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ARDS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28"/>
          <p:cNvSpPr/>
          <p:nvPr/>
        </p:nvSpPr>
        <p:spPr>
          <a:xfrm rot="5400000" flipH="1">
            <a:off x="4551878" y="5526648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37632" y="5491097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的成本和效益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6" y="759431"/>
            <a:ext cx="10081476" cy="4767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 bwMode="auto">
          <a:xfrm>
            <a:off x="2460715" y="5699521"/>
            <a:ext cx="7559627" cy="7005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2219" y="5845216"/>
            <a:ext cx="6863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[1]Adam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Linder,et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 al. Critical Care, 2012, 16(3): 1-11.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  <a:cs typeface="阿里巴巴普惠体 L" panose="00020600040101010101" pitchFamily="18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[2]Adam </a:t>
            </a:r>
            <a:r>
              <a:rPr lang="en-US" altLang="zh-CN" sz="1200" dirty="0" err="1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Linder,et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 al. Clinical Infectious Diseases, 2009, 49(7): 1044-1050</a:t>
            </a:r>
            <a:r>
              <a:rPr lang="en-US" altLang="zh-CN" sz="1200" dirty="0">
                <a:latin typeface="宋体" panose="02010600030101010101" pitchFamily="2" charset="-122"/>
              </a:rPr>
              <a:t>.</a:t>
            </a:r>
            <a:endParaRPr lang="en-US" altLang="zh-CN" sz="1200" dirty="0">
              <a:latin typeface="宋体" panose="02010600030101010101" pitchFamily="2" charset="-122"/>
            </a:endParaRPr>
          </a:p>
          <a:p>
            <a:endParaRPr lang="it-IT" altLang="zh-CN" sz="1200" dirty="0">
              <a:latin typeface="宋体" panose="02010600030101010101" pitchFamily="2" charset="-122"/>
              <a:ea typeface="宋体" panose="02010600030101010101" pitchFamily="2" charset="-122"/>
              <a:cs typeface="阿里巴巴普惠体 L" panose="00020600040101010101" pitchFamily="18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性能验证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0706" y="1032617"/>
            <a:ext cx="2932289" cy="4580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31" descr="性能验证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222" y="1032617"/>
            <a:ext cx="1554639" cy="458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Box 441"/>
          <p:cNvSpPr txBox="1">
            <a:spLocks noChangeArrowheads="1"/>
          </p:cNvSpPr>
          <p:nvPr/>
        </p:nvSpPr>
        <p:spPr bwMode="auto">
          <a:xfrm>
            <a:off x="6399996" y="2219095"/>
            <a:ext cx="5346700" cy="2929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35384F"/>
                </a:solidFill>
                <a:latin typeface="宋体" panose="02010600030101010101" pitchFamily="2" charset="-122"/>
                <a:cs typeface="阿里巴巴普惠体 M" panose="00020600040101010101" pitchFamily="18" charset="-122"/>
              </a:rPr>
              <a:t>RESULTS </a:t>
            </a:r>
            <a:r>
              <a:rPr lang="zh-CN" altLang="en-US" sz="2400" b="1" dirty="0">
                <a:solidFill>
                  <a:srgbClr val="35384F"/>
                </a:solidFill>
                <a:latin typeface="宋体" panose="02010600030101010101" pitchFamily="2" charset="-122"/>
                <a:cs typeface="阿里巴巴普惠体 M" panose="00020600040101010101" pitchFamily="18" charset="-122"/>
              </a:rPr>
              <a:t>结果 </a:t>
            </a:r>
            <a:endParaRPr lang="en-US" altLang="zh-CN" sz="2400" dirty="0">
              <a:latin typeface="宋体" panose="02010600030101010101" pitchFamily="2" charset="-122"/>
              <a:cs typeface="阿里巴巴普惠体 M" panose="00020600040101010101" pitchFamily="18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accent6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选取确诊为脓毒血症的</a:t>
            </a: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26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例病人血液样本。分别检测</a:t>
            </a:r>
            <a:r>
              <a:rPr lang="en-US" altLang="zh-CN" dirty="0" err="1">
                <a:latin typeface="宋体" panose="02010600030101010101" pitchFamily="2" charset="-122"/>
                <a:cs typeface="阿里巴巴普惠体 L" panose="00020600040101010101" pitchFamily="18" charset="-122"/>
              </a:rPr>
              <a:t>HBP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、</a:t>
            </a: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PCT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、</a:t>
            </a: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CRP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等浓度。</a:t>
            </a:r>
            <a:endParaRPr lang="zh-CN" altLang="en-US" dirty="0">
              <a:latin typeface="宋体" panose="02010600030101010101" pitchFamily="2" charset="-122"/>
              <a:cs typeface="阿里巴巴普惠体 L" panose="00020600040101010101" pitchFamily="18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    对</a:t>
            </a:r>
            <a:r>
              <a:rPr lang="en-US" altLang="zh-CN" dirty="0" err="1">
                <a:latin typeface="宋体" panose="02010600030101010101" pitchFamily="2" charset="-122"/>
                <a:cs typeface="阿里巴巴普惠体 L" panose="00020600040101010101" pitchFamily="18" charset="-122"/>
              </a:rPr>
              <a:t>HBP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PCT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的比较分析：</a:t>
            </a:r>
            <a:endParaRPr lang="zh-CN" altLang="en-US" dirty="0">
              <a:latin typeface="宋体" panose="02010600030101010101" pitchFamily="2" charset="-122"/>
              <a:cs typeface="阿里巴巴普惠体 L" panose="00020600040101010101" pitchFamily="18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    HBP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对脓毒血症标本的</a:t>
            </a:r>
            <a:r>
              <a:rPr lang="zh-CN" altLang="en-US" b="1" dirty="0">
                <a:latin typeface="宋体" panose="02010600030101010101" pitchFamily="2" charset="-122"/>
                <a:cs typeface="阿里巴巴普惠体 M" panose="00020600040101010101" pitchFamily="18" charset="-122"/>
              </a:rPr>
              <a:t>诊断符合率为</a:t>
            </a:r>
            <a:r>
              <a:rPr lang="en-US" altLang="zh-CN" b="1" dirty="0">
                <a:latin typeface="宋体" panose="02010600030101010101" pitchFamily="2" charset="-122"/>
                <a:cs typeface="阿里巴巴普惠体 M" panose="00020600040101010101" pitchFamily="18" charset="-122"/>
              </a:rPr>
              <a:t>92.3%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。在</a:t>
            </a: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PCT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参考范围设定</a:t>
            </a:r>
            <a:r>
              <a:rPr lang="en-US" altLang="zh-CN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2.0ng/ml</a:t>
            </a:r>
            <a:r>
              <a:rPr lang="zh-CN" altLang="en-US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（罗氏化学发光说明书）时，其对脓毒血症标本的</a:t>
            </a:r>
            <a:r>
              <a:rPr lang="zh-CN" altLang="en-US" b="1" dirty="0">
                <a:latin typeface="宋体" panose="02010600030101010101" pitchFamily="2" charset="-122"/>
                <a:cs typeface="阿里巴巴普惠体 M" panose="00020600040101010101" pitchFamily="18" charset="-122"/>
              </a:rPr>
              <a:t>诊断符合率为</a:t>
            </a:r>
            <a:r>
              <a:rPr lang="en-US" altLang="zh-CN" b="1" dirty="0">
                <a:latin typeface="宋体" panose="02010600030101010101" pitchFamily="2" charset="-122"/>
                <a:cs typeface="阿里巴巴普惠体 M" panose="00020600040101010101" pitchFamily="18" charset="-122"/>
              </a:rPr>
              <a:t>84.6%</a:t>
            </a:r>
            <a:r>
              <a:rPr lang="zh-CN" altLang="en-US" sz="2000" dirty="0">
                <a:latin typeface="宋体" panose="02010600030101010101" pitchFamily="2" charset="-122"/>
                <a:cs typeface="阿里巴巴普惠体 L" panose="00020600040101010101" pitchFamily="18" charset="-122"/>
              </a:rPr>
              <a:t>。</a:t>
            </a:r>
            <a:endParaRPr lang="en-US" altLang="zh-CN" sz="2000" dirty="0">
              <a:latin typeface="宋体" panose="02010600030101010101" pitchFamily="2" charset="-122"/>
              <a:cs typeface="阿里巴巴普惠体 L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99996" y="1032617"/>
            <a:ext cx="5346700" cy="11864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阿里巴巴普惠体 M" panose="00020600040101010101" pitchFamily="18" charset="-122"/>
              </a:rPr>
              <a:t>复旦大学附属华山医院：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阿里巴巴普惠体 M" panose="00020600040101010101" pitchFamily="18" charset="-122"/>
            </a:endParaRPr>
          </a:p>
          <a:p>
            <a:pPr algn="ctr"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阿里巴巴普惠体 M" panose="00020600040101010101" pitchFamily="18" charset="-122"/>
              </a:rPr>
              <a:t>关明教授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阿里巴巴普惠体 M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99996" y="5148615"/>
            <a:ext cx="5346700" cy="708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M" panose="00020600040101010101" pitchFamily="18" charset="-122"/>
              </a:rPr>
              <a:t>两种方法联合检测，诊断符合率可</a:t>
            </a:r>
            <a:r>
              <a:rPr lang="en-US" altLang="zh-CN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M" panose="00020600040101010101" pitchFamily="18" charset="-122"/>
              </a:rPr>
              <a:t>100%</a:t>
            </a:r>
            <a:endParaRPr lang="zh-CN" altLang="en-US" sz="2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874" y="1018573"/>
            <a:ext cx="11326251" cy="4577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329880" y="914399"/>
            <a:ext cx="3993264" cy="428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9880" y="960698"/>
            <a:ext cx="417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72F42"/>
                </a:solidFill>
                <a:latin typeface="+mj-ea"/>
                <a:ea typeface="+mj-ea"/>
                <a:cs typeface="阿里巴巴普惠体 M" panose="00020600040101010101" pitchFamily="18" charset="-122"/>
                <a:sym typeface="+mn-ea"/>
              </a:rPr>
              <a:t>肝素结合蛋白在许多个临床科室的应用</a:t>
            </a:r>
            <a:endParaRPr lang="en-US" altLang="zh-CN" sz="1800" b="1" dirty="0">
              <a:solidFill>
                <a:srgbClr val="272F42"/>
              </a:solidFill>
              <a:latin typeface="+mj-ea"/>
              <a:ea typeface="+mj-ea"/>
              <a:cs typeface="阿里巴巴普惠体 M" panose="00020600040101010101" pitchFamily="18" charset="-122"/>
            </a:endParaRP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 descr="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3" y="1455182"/>
            <a:ext cx="8344695" cy="39476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5494" y="973331"/>
            <a:ext cx="98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ICU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329880" y="914399"/>
            <a:ext cx="3993264" cy="428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9880" y="960698"/>
            <a:ext cx="417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72F42"/>
                </a:solidFill>
                <a:latin typeface="+mj-ea"/>
                <a:ea typeface="+mj-ea"/>
                <a:cs typeface="阿里巴巴普惠体 M" panose="00020600040101010101" pitchFamily="18" charset="-122"/>
                <a:sym typeface="+mn-ea"/>
              </a:rPr>
              <a:t>肝素结合蛋白在许多个临床科室的应用</a:t>
            </a:r>
            <a:endParaRPr lang="en-US" altLang="zh-CN" sz="1800" b="1" dirty="0">
              <a:solidFill>
                <a:srgbClr val="272F42"/>
              </a:solidFill>
              <a:latin typeface="+mj-ea"/>
              <a:ea typeface="+mj-ea"/>
              <a:cs typeface="阿里巴巴普惠体 M" panose="00020600040101010101" pitchFamily="18" charset="-122"/>
            </a:endParaRP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397" y="1455182"/>
            <a:ext cx="8248167" cy="39476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5494" y="973331"/>
            <a:ext cx="143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急诊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329880" y="914399"/>
            <a:ext cx="3993264" cy="428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9880" y="960698"/>
            <a:ext cx="417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72F42"/>
                </a:solidFill>
                <a:latin typeface="+mj-ea"/>
                <a:ea typeface="+mj-ea"/>
                <a:cs typeface="阿里巴巴普惠体 M" panose="00020600040101010101" pitchFamily="18" charset="-122"/>
                <a:sym typeface="+mn-ea"/>
              </a:rPr>
              <a:t>肝素结合蛋白在许多个临床科室的应用</a:t>
            </a:r>
            <a:endParaRPr lang="en-US" altLang="zh-CN" sz="1800" b="1" dirty="0">
              <a:solidFill>
                <a:srgbClr val="272F42"/>
              </a:solidFill>
              <a:latin typeface="+mj-ea"/>
              <a:ea typeface="+mj-ea"/>
              <a:cs typeface="阿里巴巴普惠体 M" panose="00020600040101010101" pitchFamily="18" charset="-122"/>
            </a:endParaRP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856" y="1562094"/>
            <a:ext cx="7795249" cy="37338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5494" y="973331"/>
            <a:ext cx="161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感染科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329880" y="914399"/>
            <a:ext cx="3993264" cy="428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9880" y="960698"/>
            <a:ext cx="417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72F42"/>
                </a:solidFill>
                <a:latin typeface="+mj-ea"/>
                <a:ea typeface="+mj-ea"/>
                <a:cs typeface="阿里巴巴普惠体 M" panose="00020600040101010101" pitchFamily="18" charset="-122"/>
                <a:sym typeface="+mn-ea"/>
              </a:rPr>
              <a:t>肝素结合蛋白在许多个临床科室的应用</a:t>
            </a:r>
            <a:endParaRPr lang="en-US" altLang="zh-CN" sz="1800" b="1" dirty="0">
              <a:solidFill>
                <a:srgbClr val="272F42"/>
              </a:solidFill>
              <a:latin typeface="+mj-ea"/>
              <a:ea typeface="+mj-ea"/>
              <a:cs typeface="阿里巴巴普惠体 M" panose="00020600040101010101" pitchFamily="18" charset="-122"/>
            </a:endParaRP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856" y="1616872"/>
            <a:ext cx="7795249" cy="3624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5494" y="973331"/>
            <a:ext cx="161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儿科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646600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5400000" flipH="1">
            <a:off x="4551880" y="1121191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037634" y="1085640"/>
            <a:ext cx="486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肝素结合蛋白是什么？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7632" y="2115660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预测器官功能衰竭和脓毒症的发生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551879" y="2228653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37632" y="3331759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诊断脓毒血症应用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551878" y="332268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28"/>
          <p:cNvSpPr/>
          <p:nvPr/>
        </p:nvSpPr>
        <p:spPr>
          <a:xfrm rot="5400000" flipH="1">
            <a:off x="4551879" y="443590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37632" y="4379234"/>
            <a:ext cx="707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评估、监测疾病的预后（感染、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ARDS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28"/>
          <p:cNvSpPr/>
          <p:nvPr/>
        </p:nvSpPr>
        <p:spPr>
          <a:xfrm rot="5400000" flipH="1">
            <a:off x="4551878" y="5526648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37632" y="5491097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的成本和效益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51276" y="2505670"/>
            <a:ext cx="743673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、收费</a:t>
            </a:r>
            <a:r>
              <a:rPr lang="en-US" altLang="zh-CN" dirty="0"/>
              <a:t>200</a:t>
            </a:r>
            <a:r>
              <a:rPr lang="zh-CN" altLang="en-US" dirty="0"/>
              <a:t>元成本按</a:t>
            </a:r>
            <a:r>
              <a:rPr lang="en-US" altLang="zh-CN" dirty="0"/>
              <a:t>50-60%</a:t>
            </a:r>
            <a:r>
              <a:rPr lang="zh-CN" altLang="en-US" dirty="0"/>
              <a:t>，每天标本量</a:t>
            </a:r>
            <a:r>
              <a:rPr lang="en-US" altLang="zh-CN" dirty="0"/>
              <a:t>20</a:t>
            </a:r>
            <a:r>
              <a:rPr lang="zh-CN" altLang="en-US" dirty="0"/>
              <a:t>个。年直接效益</a:t>
            </a:r>
            <a:r>
              <a:rPr lang="en-US" altLang="zh-CN" dirty="0"/>
              <a:t>72</a:t>
            </a:r>
            <a:r>
              <a:rPr lang="zh-CN" altLang="en-US" dirty="0"/>
              <a:t>万元。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>
                <a:highlight>
                  <a:srgbClr val="FFFF00"/>
                </a:highlight>
              </a:rPr>
              <a:t>早发现早干预，减少患者的住院时间，减少患者的住院费用。</a:t>
            </a:r>
            <a:endParaRPr lang="en-US" altLang="zh-CN" dirty="0">
              <a:highlight>
                <a:srgbClr val="FFFF00"/>
              </a:highlight>
            </a:endParaRPr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 err="1"/>
              <a:t>HBP</a:t>
            </a:r>
            <a:r>
              <a:rPr lang="zh-CN" altLang="en-US" dirty="0"/>
              <a:t>评估，监测疾病的预后。提高医疗安全。减少医疗事故。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8903" y="819302"/>
            <a:ext cx="4200489" cy="5917997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69077" y="3028235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4551880" y="1121191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037634" y="1085640"/>
            <a:ext cx="486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肝素结合蛋白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是什么？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7633" y="2195029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预测器官功能衰竭和脓毒症的发生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551879" y="2228653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37633" y="3304406"/>
            <a:ext cx="651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诊断脓毒血症应用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551878" y="332268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28"/>
          <p:cNvSpPr/>
          <p:nvPr/>
        </p:nvSpPr>
        <p:spPr>
          <a:xfrm rot="5400000" flipH="1">
            <a:off x="4551879" y="443590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37632" y="4379234"/>
            <a:ext cx="651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评估、监测疾病的预后（感染、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ARDS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等）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28"/>
          <p:cNvSpPr/>
          <p:nvPr/>
        </p:nvSpPr>
        <p:spPr>
          <a:xfrm rot="5400000" flipH="1">
            <a:off x="4551878" y="5526648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37632" y="5491097"/>
            <a:ext cx="651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的成本和效益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010301009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0" name="标题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11" name="副标题 4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984791" y="799381"/>
            <a:ext cx="2678560" cy="425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476" y="1470498"/>
            <a:ext cx="4399721" cy="4419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06" y="1520407"/>
            <a:ext cx="6710695" cy="4040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915778" y="762818"/>
            <a:ext cx="121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肝素结合蛋白</a:t>
            </a:r>
            <a:r>
              <a:rPr lang="en-US" altLang="zh-CN" sz="2400" dirty="0"/>
              <a:t>(</a:t>
            </a:r>
            <a:r>
              <a:rPr lang="en-US" altLang="zh-CN" sz="2400" dirty="0" err="1"/>
              <a:t>HBP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5627" y="5772591"/>
            <a:ext cx="6663700" cy="6445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[1]Fisher J, Linder A. Journal of Internal Medicine. 2017;281(6):562.</a:t>
            </a:r>
            <a:endParaRPr lang="da-DK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[2]Linder A,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Soehnlein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et al. Journal of Innate Immunity. 2010;2(5):431-8.</a:t>
            </a: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71728" y="874895"/>
            <a:ext cx="365680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850" y="1538279"/>
            <a:ext cx="11282140" cy="4845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45850" y="874895"/>
            <a:ext cx="370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72F42"/>
                </a:solidFill>
                <a:latin typeface="+mj-ea"/>
                <a:ea typeface="+mj-ea"/>
                <a:cs typeface="阿里巴巴普惠体 M" panose="00020600040101010101" pitchFamily="18" charset="-122"/>
                <a:sym typeface="+mn-ea"/>
              </a:rPr>
              <a:t>肝素结合蛋白产生机理及生理功能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335666" y="894004"/>
            <a:ext cx="3497164" cy="34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9368" y="894004"/>
            <a:ext cx="375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72F42"/>
                </a:solidFill>
                <a:latin typeface="+mj-ea"/>
                <a:ea typeface="+mj-ea"/>
                <a:cs typeface="阿里巴巴普惠体 M" panose="00020600040101010101" pitchFamily="18" charset="-122"/>
                <a:sym typeface="+mn-ea"/>
              </a:rPr>
              <a:t>肝素结合蛋白与其它标志物的差别</a:t>
            </a:r>
            <a:endParaRPr lang="en-US" altLang="zh-CN" sz="1800" b="1" dirty="0">
              <a:solidFill>
                <a:srgbClr val="272F42"/>
              </a:solidFill>
              <a:latin typeface="+mj-ea"/>
              <a:ea typeface="+mj-ea"/>
              <a:cs typeface="阿里巴巴普惠体 M" panose="00020600040101010101" pitchFamily="18" charset="-122"/>
            </a:endParaRP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18106" y="1448204"/>
          <a:ext cx="10439400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1" imgW="4818380" imgH="2407285" progId="Excel.Sheet.12">
                  <p:embed/>
                </p:oleObj>
              </mc:Choice>
              <mc:Fallback>
                <p:oleObj name="Worksheet" r:id="rId1" imgW="4818380" imgH="2407285" progId="Excel.Sheet.12">
                  <p:embed/>
                  <p:pic>
                    <p:nvPicPr>
                      <p:cNvPr id="0" name="对象 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8106" y="1448204"/>
                        <a:ext cx="10439400" cy="488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3611563" cy="68580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042" y="2646600"/>
            <a:ext cx="159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507029" y="2762259"/>
            <a:ext cx="465354" cy="469881"/>
            <a:chOff x="2099842" y="1975504"/>
            <a:chExt cx="823123" cy="831130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5400000" flipH="1">
            <a:off x="4551880" y="1121191"/>
            <a:ext cx="519388" cy="452119"/>
          </a:xfrm>
          <a:prstGeom prst="triangle">
            <a:avLst/>
          </a:prstGeom>
          <a:solidFill>
            <a:srgbClr val="1B9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037634" y="1085640"/>
            <a:ext cx="486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肝素结合蛋白是什么？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7632" y="2115660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预测器官功能衰竭和脓毒症的发生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 flipH="1">
            <a:off x="4551879" y="2228653"/>
            <a:ext cx="519388" cy="452119"/>
          </a:xfrm>
          <a:prstGeom prst="triangle">
            <a:avLst/>
          </a:prstGeom>
          <a:solidFill>
            <a:srgbClr val="93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037633" y="3304406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诊断脓毒血症应用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>
            <a:off x="4551878" y="332268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28"/>
          <p:cNvSpPr/>
          <p:nvPr/>
        </p:nvSpPr>
        <p:spPr>
          <a:xfrm rot="5400000" flipH="1">
            <a:off x="4551879" y="4435902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37632" y="4379234"/>
            <a:ext cx="7076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HBP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评估、监测疾病的预后（感染、</a:t>
            </a: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ARDS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28"/>
          <p:cNvSpPr/>
          <p:nvPr/>
        </p:nvSpPr>
        <p:spPr>
          <a:xfrm rot="5400000" flipH="1">
            <a:off x="4551878" y="5526648"/>
            <a:ext cx="519388" cy="452119"/>
          </a:xfrm>
          <a:prstGeom prst="triangle">
            <a:avLst/>
          </a:prstGeom>
          <a:solidFill>
            <a:srgbClr val="55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37632" y="5491097"/>
            <a:ext cx="651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药物作用的靶标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832" y="1292596"/>
            <a:ext cx="5107806" cy="3496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292597"/>
            <a:ext cx="5319860" cy="3496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矩形 41"/>
          <p:cNvSpPr/>
          <p:nvPr/>
        </p:nvSpPr>
        <p:spPr bwMode="auto">
          <a:xfrm>
            <a:off x="6147932" y="5168298"/>
            <a:ext cx="4952870" cy="3809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死亡风险值在脓毒症休克发生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小时后显著上升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68832" y="5168298"/>
            <a:ext cx="4952870" cy="3809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cs typeface="阿里巴巴普惠体 L" panose="00020600040101010101" pitchFamily="18" charset="-122"/>
              </a:rPr>
              <a:t>每延迟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cs typeface="阿里巴巴普惠体 L" panose="00020600040101010101" pitchFamily="18" charset="-122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cs typeface="阿里巴巴普惠体 L" panose="00020600040101010101" pitchFamily="18" charset="-122"/>
              </a:rPr>
              <a:t>小时治疗，患者生存率下降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cs typeface="阿里巴巴普惠体 L" panose="00020600040101010101" pitchFamily="18" charset="-122"/>
              </a:rPr>
              <a:t>7.6%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2501227" y="5640818"/>
            <a:ext cx="7559627" cy="7005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6431" y="5787342"/>
            <a:ext cx="6863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[1]Kumar A, Roberts D, et al. Critical Care Medicine. 2006;34(6):1589-96.</a:t>
            </a:r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5" y="917460"/>
            <a:ext cx="10813750" cy="401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707020" y="5104122"/>
            <a:ext cx="10680560" cy="52544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在发展为脓毒症的患者中，有</a:t>
            </a:r>
            <a:r>
              <a:rPr lang="en-US" altLang="zh-CN" sz="19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80%</a:t>
            </a:r>
            <a:r>
              <a:rPr lang="zh-CN" altLang="en-US" sz="19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在满足重度脓毒症标准之前，其</a:t>
            </a:r>
            <a:r>
              <a:rPr lang="en-US" altLang="zh-CN" sz="19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HBP</a:t>
            </a:r>
            <a:r>
              <a:rPr lang="zh-CN" altLang="en-US" sz="19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水平就升高了（</a:t>
            </a:r>
            <a:r>
              <a:rPr lang="en-US" altLang="zh-CN" sz="19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&gt;30ng/ml)</a:t>
            </a:r>
            <a:endParaRPr lang="en-US" altLang="zh-CN" sz="1900" dirty="0">
              <a:latin typeface="宋体" panose="02010600030101010101" pitchFamily="2" charset="-122"/>
              <a:ea typeface="宋体" panose="02010600030101010101" pitchFamily="2" charset="-122"/>
              <a:cs typeface="阿里巴巴普惠体 L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460715" y="5699521"/>
            <a:ext cx="7559627" cy="7005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52219" y="5845216"/>
            <a:ext cx="6863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[1]A Linder,et al. Critical Care Medicine, 2015, 43(11): 2378-2386.</a:t>
            </a:r>
            <a:endParaRPr lang="it-IT" altLang="zh-CN" sz="1200" dirty="0">
              <a:latin typeface="宋体" panose="02010600030101010101" pitchFamily="2" charset="-122"/>
              <a:ea typeface="宋体" panose="02010600030101010101" pitchFamily="2" charset="-122"/>
              <a:cs typeface="阿里巴巴普惠体 L" panose="00020600040101010101" pitchFamily="18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dongming\Desktop\新建文件夹\HBP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46106" y="995552"/>
            <a:ext cx="5588844" cy="458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 bwMode="auto">
          <a:xfrm>
            <a:off x="2460715" y="5699521"/>
            <a:ext cx="7559627" cy="70052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 sz="14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52219" y="5845216"/>
            <a:ext cx="686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[1]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中华医学会重症医学分会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. 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全科医学临床与教育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阿里巴巴普惠体 L" panose="00020600040101010101" pitchFamily="18" charset="-122"/>
              </a:rPr>
              <a:t>. 2015;54(4):401-26.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  <a:cs typeface="阿里巴巴普惠体 L" panose="00020600040101010101" pitchFamily="18" charset="-122"/>
            </a:endParaRPr>
          </a:p>
          <a:p>
            <a:endParaRPr lang="it-IT" altLang="zh-CN" sz="1200" dirty="0">
              <a:latin typeface="宋体" panose="02010600030101010101" pitchFamily="2" charset="-122"/>
              <a:ea typeface="宋体" panose="02010600030101010101" pitchFamily="2" charset="-122"/>
              <a:cs typeface="阿里巴巴普惠体 L" panose="00020600040101010101" pitchFamily="18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CATEGORY" val="custom"/>
  <p:tag name="KSO_WM_TEMPLATE_INDEX" val="20184553"/>
  <p:tag name="KSO_WM_UNIT_TYPE" val="a"/>
  <p:tag name="KSO_WM_UNIT_INDEX" val="1"/>
  <p:tag name="KSO_WM_UNIT_ID" val="custom20184553_31*a*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谢谢观看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3"/>
  <p:tag name="KSO_WM_UNIT_TYPE" val="b"/>
  <p:tag name="KSO_WM_UNIT_INDEX" val="1"/>
  <p:tag name="KSO_WM_UNIT_ID" val="custom20184553_31*b*1"/>
  <p:tag name="KSO_WM_UNIT_LAYERLEVEL" val="1"/>
  <p:tag name="KSO_WM_UNIT_VALUE" val="3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ANK YOU"/>
</p:tagLst>
</file>

<file path=ppt/tags/tag12.xml><?xml version="1.0" encoding="utf-8"?>
<p:tagLst xmlns:p="http://schemas.openxmlformats.org/presentationml/2006/main">
  <p:tag name="KSO_WM_TEMPLATE_CATEGORY" val="custom"/>
  <p:tag name="KSO_WM_TEMPLATE_INDEX" val="20184553"/>
  <p:tag name="KSO_WM_TAG_VERSION" val="1.0"/>
  <p:tag name="KSO_WM_SLIDE_ID" val="custom20184553_31"/>
  <p:tag name="KSO_WM_SLIDE_INDEX" val="31"/>
  <p:tag name="KSO_WM_SLIDE_ITEM_CNT" val="2"/>
  <p:tag name="KSO_WM_SLIDE_LAYOUT" val="a_b"/>
  <p:tag name="KSO_WM_SLIDE_LAYOUT_CNT" val="1_1"/>
  <p:tag name="KSO_WM_SLIDE_TYPE" val="endPage"/>
  <p:tag name="KSO_WM_BEAUTIFY_FLAG" val="#wm#"/>
  <p:tag name="KSO_WM_SLIDE_POSITION" val="66*144"/>
  <p:tag name="KSO_WM_SLIDE_SIZE" val="828*343"/>
  <p:tag name="KSO_WM_TEMPLATE_THUMBS_INDEX" val="1、2、3、4、5、6、7、8、9、10、11、12"/>
  <p:tag name="KSO_WM_SLIDE_SUBTYPE" val="pureTxt"/>
</p:tagLst>
</file>

<file path=ppt/tags/tag13.xml><?xml version="1.0" encoding="utf-8"?>
<p:tagLst xmlns:p="http://schemas.openxmlformats.org/presentationml/2006/main">
  <p:tag name="KSO_WPP_MARK_KEY" val="8c7c28d1-194a-472e-9b33-06f15b4b8350"/>
  <p:tag name="COMMONDATA" val="eyJoZGlkIjoiMmFhMjk2MTYxNTgzYmZkZGZlZmRjZjM1NzY0NTEwZTI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WPS 演示</Application>
  <PresentationFormat>宽屏</PresentationFormat>
  <Paragraphs>124</Paragraphs>
  <Slides>20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Calibri</vt:lpstr>
      <vt:lpstr>Times New Roman</vt:lpstr>
      <vt:lpstr>阿里巴巴普惠体 M</vt:lpstr>
      <vt:lpstr>阿里巴巴普惠体 L</vt:lpstr>
      <vt:lpstr>Arial Unicode MS</vt:lpstr>
      <vt:lpstr>Office 主题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bobo</cp:lastModifiedBy>
  <cp:revision>29</cp:revision>
  <dcterms:created xsi:type="dcterms:W3CDTF">2018-03-01T02:03:00Z</dcterms:created>
  <dcterms:modified xsi:type="dcterms:W3CDTF">2023-11-10T04:22:26Z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9368DE2E25D940CBA592B074AB380F83</vt:lpwstr>
  </property>
</Properties>
</file>